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87" r:id="rId2"/>
    <p:sldId id="309" r:id="rId3"/>
    <p:sldId id="256" r:id="rId4"/>
    <p:sldId id="310" r:id="rId5"/>
    <p:sldId id="257" r:id="rId6"/>
    <p:sldId id="311" r:id="rId7"/>
    <p:sldId id="258" r:id="rId8"/>
    <p:sldId id="259" r:id="rId9"/>
    <p:sldId id="260" r:id="rId10"/>
    <p:sldId id="261" r:id="rId11"/>
    <p:sldId id="312" r:id="rId12"/>
    <p:sldId id="262" r:id="rId13"/>
    <p:sldId id="263" r:id="rId14"/>
    <p:sldId id="264" r:id="rId15"/>
    <p:sldId id="265" r:id="rId16"/>
    <p:sldId id="313" r:id="rId17"/>
    <p:sldId id="266" r:id="rId18"/>
    <p:sldId id="268" r:id="rId19"/>
    <p:sldId id="314" r:id="rId20"/>
    <p:sldId id="267" r:id="rId21"/>
    <p:sldId id="272" r:id="rId22"/>
    <p:sldId id="307" r:id="rId23"/>
    <p:sldId id="270" r:id="rId24"/>
    <p:sldId id="271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315" r:id="rId33"/>
    <p:sldId id="280" r:id="rId34"/>
    <p:sldId id="281" r:id="rId35"/>
    <p:sldId id="282" r:id="rId36"/>
    <p:sldId id="283" r:id="rId37"/>
    <p:sldId id="284" r:id="rId38"/>
    <p:sldId id="285" r:id="rId39"/>
    <p:sldId id="286" r:id="rId40"/>
    <p:sldId id="288" r:id="rId41"/>
    <p:sldId id="289" r:id="rId42"/>
    <p:sldId id="290" r:id="rId43"/>
    <p:sldId id="291" r:id="rId44"/>
    <p:sldId id="292" r:id="rId45"/>
    <p:sldId id="293" r:id="rId46"/>
    <p:sldId id="294" r:id="rId47"/>
    <p:sldId id="295" r:id="rId48"/>
    <p:sldId id="296" r:id="rId49"/>
    <p:sldId id="297" r:id="rId50"/>
    <p:sldId id="298" r:id="rId51"/>
    <p:sldId id="299" r:id="rId52"/>
    <p:sldId id="300" r:id="rId53"/>
    <p:sldId id="301" r:id="rId54"/>
    <p:sldId id="302" r:id="rId55"/>
    <p:sldId id="303" r:id="rId56"/>
    <p:sldId id="304" r:id="rId57"/>
    <p:sldId id="305" r:id="rId58"/>
    <p:sldId id="308" r:id="rId59"/>
    <p:sldId id="306" r:id="rId6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9E5BE-2175-4B6B-82B0-67EC76459DC3}" type="datetimeFigureOut">
              <a:rPr lang="ru-RU" smtClean="0"/>
              <a:pPr/>
              <a:t>02.04.2016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16435-5E6D-4957-9D5A-3B3C96876C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9E5BE-2175-4B6B-82B0-67EC76459DC3}" type="datetimeFigureOut">
              <a:rPr lang="ru-RU" smtClean="0"/>
              <a:pPr/>
              <a:t>02.04.2016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16435-5E6D-4957-9D5A-3B3C96876C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9E5BE-2175-4B6B-82B0-67EC76459DC3}" type="datetimeFigureOut">
              <a:rPr lang="ru-RU" smtClean="0"/>
              <a:pPr/>
              <a:t>02.04.2016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16435-5E6D-4957-9D5A-3B3C96876C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9E5BE-2175-4B6B-82B0-67EC76459DC3}" type="datetimeFigureOut">
              <a:rPr lang="ru-RU" smtClean="0"/>
              <a:pPr/>
              <a:t>02.04.2016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16435-5E6D-4957-9D5A-3B3C96876C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9E5BE-2175-4B6B-82B0-67EC76459DC3}" type="datetimeFigureOut">
              <a:rPr lang="ru-RU" smtClean="0"/>
              <a:pPr/>
              <a:t>02.04.2016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16435-5E6D-4957-9D5A-3B3C96876C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9E5BE-2175-4B6B-82B0-67EC76459DC3}" type="datetimeFigureOut">
              <a:rPr lang="ru-RU" smtClean="0"/>
              <a:pPr/>
              <a:t>02.04.2016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16435-5E6D-4957-9D5A-3B3C96876C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9E5BE-2175-4B6B-82B0-67EC76459DC3}" type="datetimeFigureOut">
              <a:rPr lang="ru-RU" smtClean="0"/>
              <a:pPr/>
              <a:t>02.04.2016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16435-5E6D-4957-9D5A-3B3C96876C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9E5BE-2175-4B6B-82B0-67EC76459DC3}" type="datetimeFigureOut">
              <a:rPr lang="ru-RU" smtClean="0"/>
              <a:pPr/>
              <a:t>02.04.2016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616435-5E6D-4957-9D5A-3B3C96876C4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9E5BE-2175-4B6B-82B0-67EC76459DC3}" type="datetimeFigureOut">
              <a:rPr lang="ru-RU" smtClean="0"/>
              <a:pPr/>
              <a:t>02.04.2016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16435-5E6D-4957-9D5A-3B3C96876C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9E5BE-2175-4B6B-82B0-67EC76459DC3}" type="datetimeFigureOut">
              <a:rPr lang="ru-RU" smtClean="0"/>
              <a:pPr/>
              <a:t>02.04.2016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88616435-5E6D-4957-9D5A-3B3C96876C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2FB9E5BE-2175-4B6B-82B0-67EC76459DC3}" type="datetimeFigureOut">
              <a:rPr lang="ru-RU" smtClean="0"/>
              <a:pPr/>
              <a:t>02.04.2016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16435-5E6D-4957-9D5A-3B3C96876C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2FB9E5BE-2175-4B6B-82B0-67EC76459DC3}" type="datetimeFigureOut">
              <a:rPr lang="ru-RU" smtClean="0"/>
              <a:pPr/>
              <a:t>02.04.2016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88616435-5E6D-4957-9D5A-3B3C96876C4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olit.ru/news/2006/12/08/newvict.html" TargetMode="Externa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Беслан. 10 лет. - Роман Разум - Беслан. 1 сентября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1520" y="6272998"/>
            <a:ext cx="609600" cy="6096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0"/>
            <a:ext cx="9324528" cy="6858000"/>
          </a:xfrm>
        </p:spPr>
      </p:pic>
      <p:pic>
        <p:nvPicPr>
          <p:cNvPr id="6" name="Беслан. 10 лет. - Роман Разум - Беслан. 1 сентября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2460" y="5953719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27"/>
    </mc:Choice>
    <mc:Fallback xmlns="">
      <p:transition spd="slow" advTm="5427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numSld="999">
                <p:cTn id="1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notitl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Прямоугольник 5"/>
          <p:cNvSpPr/>
          <p:nvPr/>
        </p:nvSpPr>
        <p:spPr>
          <a:xfrm>
            <a:off x="357158" y="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7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38"/>
    </mc:Choice>
    <mc:Fallback xmlns="">
      <p:transition spd="slow" advTm="4438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686800" cy="6583680"/>
          </a:xfrm>
        </p:spPr>
        <p:txBody>
          <a:bodyPr>
            <a:normAutofit/>
          </a:bodyPr>
          <a:lstStyle/>
          <a:p>
            <a:r>
              <a:rPr lang="ru-RU" sz="3600" b="1" dirty="0"/>
              <a:t>Второго сентября с самого утра состояние детей ухудшилось, к кранам с водой их уже не подпускали. </a:t>
            </a:r>
            <a:br>
              <a:rPr lang="ru-RU" sz="3600" b="1" dirty="0"/>
            </a:br>
            <a:r>
              <a:rPr lang="ru-RU" sz="3600" b="1" dirty="0"/>
              <a:t>Днём второго дня в здание школы вошёл экс-президент Ингушетии Руслан Аушев, которому террористы передали список требований от Шамиля Басаева президенту Владимиру Путину. В результате переговоров Р. Аушеву удалось вывести из школы 12 женщин с грудными детьми. 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4115403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Кириллко)))\Desktop\Беслан. 10 лет\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15466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415547" y="3244334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8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69"/>
    </mc:Choice>
    <mc:Fallback xmlns="">
      <p:transition spd="slow" advTm="6269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Кириллко)))\Desktop\Беслан. 10 лет\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0"/>
            <a:ext cx="6500858" cy="693219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9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48"/>
    </mc:Choice>
    <mc:Fallback xmlns="">
      <p:transition spd="slow" advTm="4648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Кириллко)))\Desktop\Беслан. 10 лет\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656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10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66"/>
    </mc:Choice>
    <mc:Fallback xmlns="">
      <p:transition spd="slow" advTm="4766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Кириллко)))\Desktop\Беслан. 10 лет\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6488668"/>
            <a:ext cx="4240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11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30"/>
    </mc:Choice>
    <mc:Fallback xmlns="">
      <p:transition spd="slow" advTm="443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435280" cy="6467048"/>
          </a:xfrm>
        </p:spPr>
        <p:txBody>
          <a:bodyPr>
            <a:normAutofit/>
          </a:bodyPr>
          <a:lstStyle/>
          <a:p>
            <a:r>
              <a:rPr lang="ru-RU" sz="3600" b="1" dirty="0"/>
              <a:t>В тот момент, когда сотрудники МЧС убирали трупы, раздались два взрыва, в следствие чего террористы без предупреждения начали огонь – смертельно ранены были двое спасателя. </a:t>
            </a:r>
            <a:br>
              <a:rPr lang="ru-RU" sz="3600" b="1" dirty="0"/>
            </a:br>
            <a:r>
              <a:rPr lang="ru-RU" sz="3600" b="1" dirty="0"/>
              <a:t>После третьего взрыва часть заложников начинает в панике убегать из школы – террористы же стреляют им в спины. 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9167006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1266" name="Picture 2" descr="C:\Users\Кириллко)))\Desktop\Беслан. 10 лет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0"/>
            <a:ext cx="4643470" cy="694114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12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32"/>
    </mc:Choice>
    <mc:Fallback xmlns="">
      <p:transition spd="slow" advTm="5732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Кириллко)))\Desktop\Беслан. 10 лет\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00034" y="214290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13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90"/>
    </mc:Choice>
    <mc:Fallback xmlns="">
      <p:transition spd="slow" advTm="529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056"/>
            <a:ext cx="8496944" cy="6850943"/>
          </a:xfrm>
        </p:spPr>
        <p:txBody>
          <a:bodyPr>
            <a:normAutofit/>
          </a:bodyPr>
          <a:lstStyle/>
          <a:p>
            <a:r>
              <a:rPr lang="ru-RU" sz="3200" b="1" dirty="0"/>
              <a:t>Не сумевших убежать заложников перевели в столовую. Через некоторое время от взрывов рушится крыша школы. Начинается сильный пожар. </a:t>
            </a:r>
            <a:br>
              <a:rPr lang="ru-RU" sz="3200" b="1" dirty="0"/>
            </a:br>
            <a:r>
              <a:rPr lang="ru-RU" sz="3200" b="1" dirty="0"/>
              <a:t>Родственники заложников, которые до этого времени стояли за оцеплением школы начали хватать всё, что было можно и побежали вытаскивать из здания людей. </a:t>
            </a:r>
            <a:br>
              <a:rPr lang="ru-RU" sz="3200" b="1" dirty="0"/>
            </a:br>
            <a:r>
              <a:rPr lang="ru-RU" sz="3200" b="1" dirty="0"/>
              <a:t>В этот момент бойцы «Вымпела» и «Альфы» ведут жестокий бой с террористами. Но первоочередной задачей для них было – спасение детей. 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283360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363272" cy="632303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               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КАК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ЭТО БЫЛО. 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100" b="1" dirty="0"/>
              <a:t>1 сентября начало десятого утра – около здания школы № 1 города Беслан столпилось много народу: школьники, их родители, учителя. За порядком проведения мероприятия следили два милиционера, среди которых один – женщина. </a:t>
            </a:r>
            <a:br>
              <a:rPr lang="ru-RU" sz="3100" b="1" dirty="0"/>
            </a:br>
            <a:r>
              <a:rPr lang="ru-RU" sz="3100" b="1" dirty="0"/>
              <a:t>Во время торжественной церемонии, посвящённой первому учебному дню в 2004 году, к школе подъехали два автомобиля: грузовик ГАЗ-66 и «Жигули», из которого выскочили боевики – человек 10 в камуфляже. </a:t>
            </a:r>
            <a:br>
              <a:rPr lang="ru-RU" sz="3100" b="1" dirty="0"/>
            </a:br>
            <a:r>
              <a:rPr lang="ru-RU" sz="3100" b="1" dirty="0"/>
              <a:t>Раздались выстрелы. Люди начали разбегаться в разные стороны, но было уже поздно. </a:t>
            </a:r>
            <a:endParaRPr lang="ru-RU" sz="3100" dirty="0"/>
          </a:p>
        </p:txBody>
      </p:sp>
    </p:spTree>
    <p:extLst>
      <p:ext uri="{BB962C8B-B14F-4D97-AF65-F5344CB8AC3E}">
        <p14:creationId xmlns:p14="http://schemas.microsoft.com/office/powerpoint/2010/main" val="1239524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Кириллко)))\Desktop\Беслан. 10 лет\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14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24"/>
    </mc:Choice>
    <mc:Fallback xmlns="">
      <p:transition spd="slow" advTm="5524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Кириллко)))\Desktop\Беслан. 10 лет\14,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0"/>
            <a:ext cx="5286412" cy="691034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15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29"/>
    </mc:Choice>
    <mc:Fallback xmlns="">
      <p:transition spd="slow" advTm="5829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5865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399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16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57"/>
    </mc:Choice>
    <mc:Fallback xmlns="">
      <p:transition spd="slow" advTm="4857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Кириллко)))\Desktop\Беслан. 10 лет\17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17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32"/>
    </mc:Choice>
    <mc:Fallback xmlns="">
      <p:transition spd="slow" advTm="4732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Кириллко)))\Desktop\Беслан. 10 лет\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72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18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15"/>
    </mc:Choice>
    <mc:Fallback xmlns="">
      <p:transition spd="slow" advTm="5615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Кириллко)))\Desktop\Беслан. 10 лет\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0"/>
            <a:ext cx="8286808" cy="686424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4411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19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54"/>
    </mc:Choice>
    <mc:Fallback xmlns="">
      <p:transition spd="slow" advTm="5354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Кириллко)))\Desktop\Беслан. 10 лет\20, 2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8604"/>
            <a:ext cx="9139856" cy="600076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20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58"/>
    </mc:Choice>
    <mc:Fallback xmlns="">
      <p:transition spd="slow" advTm="5358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Кириллко)))\Desktop\Беслан. 10 лет\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0897" y="0"/>
            <a:ext cx="9214897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415547" y="324433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21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415547" y="3244334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21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41"/>
    </mc:Choice>
    <mc:Fallback xmlns="">
      <p:transition spd="slow" advTm="4341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Кириллко)))\Desktop\Беслан. 10 лет\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288269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22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13"/>
    </mc:Choice>
    <mc:Fallback xmlns="">
      <p:transition spd="slow" advTm="5613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Кириллко)))\Desktop\Беслан. 10 лет\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23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43"/>
    </mc:Choice>
    <mc:Fallback xmlns="">
      <p:transition spd="slow" advTm="5543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Кириллко)))\Desktop\Беслан. 10 лет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80749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0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64"/>
    </mc:Choice>
    <mc:Fallback xmlns="">
      <p:transition spd="slow" advTm="5664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Кириллко)))\Desktop\Беслан. 10 лет\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24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21"/>
    </mc:Choice>
    <mc:Fallback xmlns="">
      <p:transition spd="slow" advTm="4521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1" name="Picture 3" descr="C:\Users\Кириллко)))\Desktop\Беслан. 10 лет\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25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69"/>
    </mc:Choice>
    <mc:Fallback xmlns="">
      <p:transition spd="slow" advTm="4369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19256" cy="646704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Итогом </a:t>
            </a:r>
            <a:r>
              <a:rPr lang="ru-RU" dirty="0"/>
              <a:t>террористической акции стали </a:t>
            </a:r>
            <a:r>
              <a:rPr lang="ru-RU" dirty="0">
                <a:hlinkClick r:id="rId2"/>
              </a:rPr>
              <a:t>334 погибших и умерших от ран</a:t>
            </a:r>
            <a:r>
              <a:rPr lang="ru-RU" dirty="0"/>
              <a:t>, в том числе 318 заложников, из которых 186 – дети, а также 10 сотрудников Центра специального назначения ФСБ РФ (ЦСН ФСБ РФ), два сотрудника МЧС, 15 сотрудников милиции и житель Беслана, принимавший участие в спасении заложников.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40653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Кириллко)))\Desktop\Беслан. 10 лет\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26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84"/>
    </mc:Choice>
    <mc:Fallback xmlns="">
      <p:transition spd="slow" advTm="4184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Кириллко)))\Desktop\Беслан. 10 лет\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80441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27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12"/>
    </mc:Choice>
    <mc:Fallback xmlns="">
      <p:transition spd="slow" advTm="4212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Кириллко)))\Desktop\Беслан. 10 лет\29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4624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28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31"/>
    </mc:Choice>
    <mc:Fallback xmlns="">
      <p:transition spd="slow" advTm="4131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Кириллко)))\Desktop\Беслан. 10 лет\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51818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29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94"/>
    </mc:Choice>
    <mc:Fallback xmlns="">
      <p:transition spd="slow" advTm="5494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Кириллко)))\Desktop\Беслан. 10 лет\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30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67"/>
    </mc:Choice>
    <mc:Fallback xmlns="">
      <p:transition spd="slow" advTm="4667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Users\Кириллко)))\Desktop\Беслан. 10 лет\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29182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6488668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31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34"/>
    </mc:Choice>
    <mc:Fallback xmlns="">
      <p:transition spd="slow" advTm="5034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Кириллко)))\Desktop\Беслан. 10 лет\0_1918e2_8a949495_X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99316"/>
          </a:xfrm>
          <a:prstGeom prst="rect">
            <a:avLst/>
          </a:prstGeom>
          <a:noFill/>
        </p:spPr>
      </p:pic>
    </p:spTree>
  </p:cSld>
  <p:clrMapOvr>
    <a:masterClrMapping/>
  </p:clrMapOvr>
  <p:transition advTm="3467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6395040"/>
          </a:xfrm>
        </p:spPr>
        <p:txBody>
          <a:bodyPr>
            <a:noAutofit/>
          </a:bodyPr>
          <a:lstStyle/>
          <a:p>
            <a:r>
              <a:rPr lang="ru-RU" sz="3600" b="1" dirty="0"/>
              <a:t>Примерно к 10 утра заложников завели в здание школы. Основную часть заложников разместили в спортзале. Затем здание школы было заминировано. </a:t>
            </a:r>
            <a:br>
              <a:rPr lang="ru-RU" sz="3600" b="1" dirty="0"/>
            </a:br>
            <a:r>
              <a:rPr lang="ru-RU" sz="3600" b="1" dirty="0"/>
              <a:t>Более чем через час школа была оцеплена частями 58-ой армии и всем личным составом </a:t>
            </a:r>
            <a:r>
              <a:rPr lang="ru-RU" sz="3600" b="1" dirty="0" err="1"/>
              <a:t>бесланской</a:t>
            </a:r>
            <a:r>
              <a:rPr lang="ru-RU" sz="3600" b="1" dirty="0"/>
              <a:t> милиции. Через пару часов после этого на место прибыли группы «Альфа» и «Вымпел». 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7951119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6" name="Picture 4" descr="C:\Users\Кириллко)))\Desktop\Беслан. 10 лет\0d24132c5a8912d626788c70c48c630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3388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Tm="5043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Кириллко)))\Desktop\Беслан. 10 лет\6_enn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Tm="4814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Кириллко)))\Desktop\Беслан. 10 лет\0011-011-Deti-Beslan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Tm="5271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Кириллко)))\Desktop\Беслан. 10 лет\0012-012-Deti-Beslan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Tm="5677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Кириллко)))\Desktop\Беслан. 10 лет\0012-017-Razrushennaja-shkol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775"/>
          </a:xfrm>
          <a:prstGeom prst="rect">
            <a:avLst/>
          </a:prstGeom>
          <a:noFill/>
        </p:spPr>
      </p:pic>
    </p:spTree>
  </p:cSld>
  <p:clrMapOvr>
    <a:masterClrMapping/>
  </p:clrMapOvr>
  <p:transition advTm="8934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Кириллко)))\Desktop\Беслан. 10 лет\8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0518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Tm="7881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Кириллко)))\Desktop\Беслан. 10 лет\21645_164109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092413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Tm="6940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Кириллко)))\Desktop\Беслан. 10 лет\169098_big_photo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-58597"/>
            <a:ext cx="7358082" cy="6916597"/>
          </a:xfrm>
          <a:prstGeom prst="rect">
            <a:avLst/>
          </a:prstGeom>
          <a:noFill/>
        </p:spPr>
      </p:pic>
    </p:spTree>
  </p:cSld>
  <p:clrMapOvr>
    <a:masterClrMapping/>
  </p:clrMapOvr>
  <p:transition advTm="6509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Кириллко)))\Desktop\Беслан. 10 лет\1670349.3.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Tm="5262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Кириллко)))\Desktop\Беслан. 10 лет\08200814tragedy1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Tm="3422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Кириллко)))\Desktop\Беслан. 10 лет\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67" y="0"/>
            <a:ext cx="9137533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53"/>
    </mc:Choice>
    <mc:Fallback xmlns="">
      <p:transition spd="slow" advTm="4853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Кириллко)))\Desktop\Беслан. 10 лет\326441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07177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Tm="11612"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Кириллко)))\Desktop\Беслан. 10 лет\beslan_2_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Tm="7050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Кириллко)))\Desktop\Беслан. 10 лет\beslan_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Tm="4355"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Кириллко)))\Desktop\Беслан. 10 лет\beslan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0"/>
            <a:ext cx="4643470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Tm="6934"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Кириллко)))\Desktop\Беслан. 10 лет\beslan-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8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Tm="5569"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Users\Кириллко)))\Desktop\Беслан. 10 лет\fsb-0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83757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Tm="4779"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Кириллко)))\Desktop\Беслан. 10 лет\img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Tm="5694"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C:\Users\Кириллко)))\Desktop\Беслан. 10 лет\RTXMWU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29182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Tm="3926"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1946442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65"/>
    </mc:Choice>
    <mc:Fallback xmlns="">
      <p:transition spd="slow" advTm="3665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36"/>
    </mc:Choice>
    <mc:Fallback xmlns="">
      <p:transition spd="slow" advTm="3936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435280" cy="6467048"/>
          </a:xfrm>
        </p:spPr>
        <p:txBody>
          <a:bodyPr>
            <a:noAutofit/>
          </a:bodyPr>
          <a:lstStyle/>
          <a:p>
            <a:r>
              <a:rPr lang="ru-RU" sz="4000" b="1" dirty="0"/>
              <a:t>Штурмовые группы постоянно находились рядом и были готовы действовать. </a:t>
            </a:r>
            <a:br>
              <a:rPr lang="ru-RU" sz="4000" b="1" dirty="0"/>
            </a:br>
            <a:r>
              <a:rPr lang="ru-RU" sz="4000" b="1" dirty="0"/>
              <a:t>В тот же день в школе – 1-го числа террористы расстреляли всех взрослых мужчин, находящихся в школе. Их тела выбросили наружу – за само здание. На контакт боевики не шли и никаких требований не выдвигали. Ни еду, ни воду проносить в школу террористы не разрешали. 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7780169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Кириллко)))\Desktop\Беслан. 10 лет\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23527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94"/>
    </mc:Choice>
    <mc:Fallback xmlns="">
      <p:transition spd="slow" advTm="4294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Кириллко)))\Desktop\Беслан. 10 лет\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28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82"/>
    </mc:Choice>
    <mc:Fallback xmlns="">
      <p:transition spd="slow" advTm="5782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Кириллко)))\Desktop\Беслан. 10 лет\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503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57158" y="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35"/>
    </mc:Choice>
    <mc:Fallback xmlns="">
      <p:transition spd="slow" advTm="4035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945</TotalTime>
  <Words>139</Words>
  <Application>Microsoft Office PowerPoint</Application>
  <PresentationFormat>Экран (4:3)</PresentationFormat>
  <Paragraphs>41</Paragraphs>
  <Slides>59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59</vt:i4>
      </vt:variant>
    </vt:vector>
  </HeadingPairs>
  <TitlesOfParts>
    <vt:vector size="63" baseType="lpstr">
      <vt:lpstr>Arial</vt:lpstr>
      <vt:lpstr>Franklin Gothic Book</vt:lpstr>
      <vt:lpstr>Wingdings 2</vt:lpstr>
      <vt:lpstr>Техническая</vt:lpstr>
      <vt:lpstr>Презентация PowerPoint</vt:lpstr>
      <vt:lpstr>                КАК ЭТО БЫЛО.  1 сентября начало десятого утра – около здания школы № 1 города Беслан столпилось много народу: школьники, их родители, учителя. За порядком проведения мероприятия следили два милиционера, среди которых один – женщина.  Во время торжественной церемонии, посвящённой первому учебному дню в 2004 году, к школе подъехали два автомобиля: грузовик ГАЗ-66 и «Жигули», из которого выскочили боевики – человек 10 в камуфляже.  Раздались выстрелы. Люди начали разбегаться в разные стороны, но было уже поздно. </vt:lpstr>
      <vt:lpstr>Презентация PowerPoint</vt:lpstr>
      <vt:lpstr>Примерно к 10 утра заложников завели в здание школы. Основную часть заложников разместили в спортзале. Затем здание школы было заминировано.  Более чем через час школа была оцеплена частями 58-ой армии и всем личным составом бесланской милиции. Через пару часов после этого на место прибыли группы «Альфа» и «Вымпел». </vt:lpstr>
      <vt:lpstr>Презентация PowerPoint</vt:lpstr>
      <vt:lpstr>Штурмовые группы постоянно находились рядом и были готовы действовать.  В тот же день в школе – 1-го числа террористы расстреляли всех взрослых мужчин, находящихся в школе. Их тела выбросили наружу – за само здание. На контакт боевики не шли и никаких требований не выдвигали. Ни еду, ни воду проносить в школу террористы не разрешали. </vt:lpstr>
      <vt:lpstr>Презентация PowerPoint</vt:lpstr>
      <vt:lpstr>Презентация PowerPoint</vt:lpstr>
      <vt:lpstr>Презентация PowerPoint</vt:lpstr>
      <vt:lpstr>Презентация PowerPoint</vt:lpstr>
      <vt:lpstr>Второго сентября с самого утра состояние детей ухудшилось, к кранам с водой их уже не подпускали.  Днём второго дня в здание школы вошёл экс-президент Ингушетии Руслан Аушев, которому террористы передали список требований от Шамиля Басаева президенту Владимиру Путину. В результате переговоров Р. Аушеву удалось вывести из школы 12 женщин с грудными детьми. </vt:lpstr>
      <vt:lpstr>Презентация PowerPoint</vt:lpstr>
      <vt:lpstr>Презентация PowerPoint</vt:lpstr>
      <vt:lpstr>Презентация PowerPoint</vt:lpstr>
      <vt:lpstr>Презентация PowerPoint</vt:lpstr>
      <vt:lpstr>В тот момент, когда сотрудники МЧС убирали трупы, раздались два взрыва, в следствие чего террористы без предупреждения начали огонь – смертельно ранены были двое спасателя.  После третьего взрыва часть заложников начинает в панике убегать из школы – террористы же стреляют им в спины. </vt:lpstr>
      <vt:lpstr>Презентация PowerPoint</vt:lpstr>
      <vt:lpstr>Презентация PowerPoint</vt:lpstr>
      <vt:lpstr>Не сумевших убежать заложников перевели в столовую. Через некоторое время от взрывов рушится крыша школы. Начинается сильный пожар.  Родственники заложников, которые до этого времени стояли за оцеплением школы начали хватать всё, что было можно и побежали вытаскивать из здания людей.  В этот момент бойцы «Вымпела» и «Альфы» ведут жестокий бой с террористами. Но первоочередной задачей для них было – спасение детей. 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Итогом террористической акции стали 334 погибших и умерших от ран, в том числе 318 заложников, из которых 186 – дети, а также 10 сотрудников Центра специального назначения ФСБ РФ (ЦСН ФСБ РФ), два сотрудника МЧС, 15 сотрудников милиции и житель Беслана, принимавший участие в спасении заложников.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Кириллко)))</dc:creator>
  <cp:lastModifiedBy>user</cp:lastModifiedBy>
  <cp:revision>92</cp:revision>
  <dcterms:created xsi:type="dcterms:W3CDTF">2014-08-12T08:39:14Z</dcterms:created>
  <dcterms:modified xsi:type="dcterms:W3CDTF">2016-04-02T20:53:47Z</dcterms:modified>
</cp:coreProperties>
</file>